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60" r:id="rId1"/>
  </p:sldMasterIdLst>
  <p:sldIdLst>
    <p:sldId id="266" r:id="rId2"/>
    <p:sldId id="268" r:id="rId3"/>
  </p:sldIdLst>
  <p:sldSz cx="6858000" cy="9906000" type="A4"/>
  <p:notesSz cx="6797675" cy="9928225"/>
  <p:embeddedFontLst>
    <p:embeddedFont>
      <p:font typeface="Golos Text" panose="020B0604020202020204" charset="0"/>
      <p:regular r:id="rId4"/>
      <p:bold r:id="rId5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2F5FA"/>
    <a:srgbClr val="FAFAFA"/>
    <a:srgbClr val="2C2B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606" autoAdjust="0"/>
    <p:restoredTop sz="94660"/>
  </p:normalViewPr>
  <p:slideViewPr>
    <p:cSldViewPr snapToGrid="0">
      <p:cViewPr varScale="1">
        <p:scale>
          <a:sx n="81" d="100"/>
          <a:sy n="81" d="100"/>
        </p:scale>
        <p:origin x="334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font" Target="fonts/font2.fntdata"/><Relationship Id="rId4" Type="http://schemas.openxmlformats.org/officeDocument/2006/relationships/font" Target="fonts/font1.fntdata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53923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955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8317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85" userDrawn="1">
          <p15:clr>
            <a:srgbClr val="F26B43"/>
          </p15:clr>
        </p15:guide>
        <p15:guide id="2" pos="346" userDrawn="1">
          <p15:clr>
            <a:srgbClr val="F26B43"/>
          </p15:clr>
        </p15:guide>
        <p15:guide id="3" pos="397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raphic 9">
            <a:extLst>
              <a:ext uri="{FF2B5EF4-FFF2-40B4-BE49-F238E27FC236}">
                <a16:creationId xmlns:a16="http://schemas.microsoft.com/office/drawing/2014/main" xmlns="" id="{F9108589-8EBB-F406-5CC0-7CD4AB0825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49275" y="8931200"/>
            <a:ext cx="1728192" cy="550516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690E82C3-FF2C-0BE4-D24C-BAED266B1A9C}"/>
              </a:ext>
            </a:extLst>
          </p:cNvPr>
          <p:cNvSpPr txBox="1"/>
          <p:nvPr/>
        </p:nvSpPr>
        <p:spPr>
          <a:xfrm>
            <a:off x="4471746" y="9047143"/>
            <a:ext cx="1836979" cy="318630"/>
          </a:xfrm>
          <a:prstGeom prst="roundRect">
            <a:avLst>
              <a:gd name="adj" fmla="val 50000"/>
            </a:avLst>
          </a:prstGeom>
          <a:solidFill>
            <a:srgbClr val="00B0F0"/>
          </a:solidFill>
        </p:spPr>
        <p:txBody>
          <a:bodyPr wrap="square" lIns="72000" tIns="36000" rIns="72000" bIns="36000" rtlCol="0" anchor="ctr" anchorCtr="0">
            <a:spAutoFit/>
          </a:bodyPr>
          <a:lstStyle/>
          <a:p>
            <a:pPr algn="ctr" defTabSz="1760969">
              <a:defRPr/>
            </a:pPr>
            <a:r>
              <a:rPr lang="en-US" sz="1000" dirty="0">
                <a:solidFill>
                  <a:schemeClr val="bg1"/>
                </a:solidFill>
                <a:latin typeface="Golos Text" panose="020B0503020202020204" pitchFamily="34" charset="0"/>
                <a:ea typeface="Golos Text" panose="020B0503020202020204" pitchFamily="34" charset="0"/>
              </a:rPr>
              <a:t>WWW.NALOG.GOV.RU</a:t>
            </a:r>
            <a:endParaRPr lang="ru-RU" sz="1000" dirty="0">
              <a:solidFill>
                <a:schemeClr val="bg1"/>
              </a:solidFill>
              <a:latin typeface="Golos Text" panose="020B0503020202020204" pitchFamily="34" charset="0"/>
              <a:ea typeface="Golos Text" panose="020B0503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608FB865-D0F6-5275-10D3-1C9E0F4BC0D1}"/>
              </a:ext>
            </a:extLst>
          </p:cNvPr>
          <p:cNvSpPr txBox="1"/>
          <p:nvPr/>
        </p:nvSpPr>
        <p:spPr>
          <a:xfrm>
            <a:off x="552004" y="515131"/>
            <a:ext cx="6105273" cy="61555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ru-RU" sz="2000" b="1" dirty="0">
                <a:latin typeface="Times New Roman" pitchFamily="18" charset="0"/>
                <a:ea typeface="Times New Roman"/>
                <a:cs typeface="Times New Roman" pitchFamily="18" charset="0"/>
              </a:rPr>
              <a:t>Имущественные налоги физического лица.</a:t>
            </a:r>
          </a:p>
          <a:p>
            <a:r>
              <a:rPr lang="ru-RU" sz="2000" b="1" dirty="0">
                <a:latin typeface="Times New Roman" pitchFamily="18" charset="0"/>
                <a:ea typeface="Times New Roman"/>
                <a:cs typeface="Times New Roman" pitchFamily="18" charset="0"/>
              </a:rPr>
              <a:t>Что нужно знать ИП? </a:t>
            </a: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xmlns="" id="{95A82E79-30DA-4162-7DA4-A4C021CD3C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6364091"/>
              </p:ext>
            </p:extLst>
          </p:nvPr>
        </p:nvGraphicFramePr>
        <p:xfrm>
          <a:off x="552006" y="1434226"/>
          <a:ext cx="5987826" cy="6716126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2444767">
                  <a:extLst>
                    <a:ext uri="{9D8B030D-6E8A-4147-A177-3AD203B41FA5}">
                      <a16:colId xmlns:a16="http://schemas.microsoft.com/office/drawing/2014/main" xmlns="" val="2605614683"/>
                    </a:ext>
                  </a:extLst>
                </a:gridCol>
                <a:gridCol w="3543059">
                  <a:extLst>
                    <a:ext uri="{9D8B030D-6E8A-4147-A177-3AD203B41FA5}">
                      <a16:colId xmlns:a16="http://schemas.microsoft.com/office/drawing/2014/main" xmlns="" val="3360677564"/>
                    </a:ext>
                  </a:extLst>
                </a:gridCol>
              </a:tblGrid>
              <a:tr h="232349"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 marL="72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97392177"/>
                  </a:ext>
                </a:extLst>
              </a:tr>
              <a:tr h="1622191">
                <a:tc>
                  <a:txBody>
                    <a:bodyPr/>
                    <a:lstStyle/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ru-RU" sz="1100" b="0" kern="1200" dirty="0" smtClean="0">
                          <a:solidFill>
                            <a:srgbClr val="00B0F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Почему личные налоги и налоги ИП списываются с одного ЕНС?</a:t>
                      </a:r>
                      <a:endParaRPr lang="ru-RU" sz="1100" b="0" kern="1200" dirty="0">
                        <a:solidFill>
                          <a:srgbClr val="00B0F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72000" marT="144000" marB="108000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Поскольку ЕНС у налогоплательщика – физического лица, зарегистрированного в качестве ИП, один, деньги распределяются по всем обязательствам вне зависимости от того, для погашения каких налогов предназначалась уплата.</a:t>
                      </a:r>
                    </a:p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endParaRPr lang="ru-RU" sz="1100" b="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Индивидуальный предприниматель — это физическое лицо, зарегистрированное в установленном порядке и ведущее предпринимательскую деятельность без образования юридического лица (ст. 11 НК РФ).</a:t>
                      </a:r>
                    </a:p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endParaRPr lang="ru-RU" sz="1100" b="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Гражданин вправе работать как ИП с момента государственной регистрации в этом качестве </a:t>
                      </a:r>
                    </a:p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(ст. 23 и 24 ГК РФ). </a:t>
                      </a:r>
                    </a:p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endParaRPr lang="ru-RU" sz="1100" b="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ИП не является новым, отдельным субъектом права, а только обеспечивает публичную регистрацию физического лица как ведущего предпринимательскую деятельность.</a:t>
                      </a:r>
                    </a:p>
                  </a:txBody>
                  <a:tcPr marT="144000" marB="108000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985106732"/>
                  </a:ext>
                </a:extLst>
              </a:tr>
              <a:tr h="734629">
                <a:tc>
                  <a:txBody>
                    <a:bodyPr/>
                    <a:lstStyle/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ru-RU" sz="1100" b="0" kern="1200" dirty="0" smtClean="0">
                          <a:solidFill>
                            <a:srgbClr val="00B0F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Бухгалтер не ведет учет имущественных налогов ИП,</a:t>
                      </a:r>
                      <a:r>
                        <a:rPr lang="ru-RU" sz="1100" b="0" kern="1200" baseline="0" dirty="0" smtClean="0">
                          <a:solidFill>
                            <a:srgbClr val="00B0F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из-за чего возникает разрыв в бухгалтерском учете.</a:t>
                      </a:r>
                      <a:endParaRPr lang="ru-RU" sz="1100" b="0" kern="1200" dirty="0">
                        <a:solidFill>
                          <a:srgbClr val="00B0F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72000" marT="144000" marB="10800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Разрыв в бухгалтерском учете может появляться только при нарушении закона – неуплате какого-либо налога.</a:t>
                      </a:r>
                    </a:p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endParaRPr lang="ru-RU" sz="1100" b="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случае неисполнения любой обязанности по уплате налогов (как от</a:t>
                      </a:r>
                      <a:r>
                        <a:rPr lang="ru-RU" sz="1100" b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предпринимательской деятельности так и нет) в установленные законом сроки, взыскание обеспечивается в том числе судебными приставами – исполнителями, и осуществляется со всех счетов налогоплательщика вне зависимости от вида налога.</a:t>
                      </a:r>
                    </a:p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SzPct val="50000"/>
                        <a:buFont typeface="Wingdings" pitchFamily="2" charset="2"/>
                        <a:buNone/>
                      </a:pP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T="144000" marB="10800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867250718"/>
                  </a:ext>
                </a:extLst>
              </a:tr>
              <a:tr h="1118217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1524000" algn="l"/>
                        </a:tabLst>
                        <a:defRPr/>
                      </a:pPr>
                      <a:r>
                        <a:rPr lang="ru-RU" sz="1100" b="0" kern="1200" dirty="0" smtClean="0">
                          <a:solidFill>
                            <a:srgbClr val="00B0F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Что за переплата учтена в сводном налоговом уведомлении (СНУ)?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1524000" algn="l"/>
                        </a:tabLst>
                        <a:defRPr/>
                      </a:pP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72000" marT="144000" marB="108000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1524000" algn="l"/>
                        </a:tabLst>
                        <a:defRPr/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 формировании сводного налогового уведомления (СНУ) имеющаяся на ЕНС переплата резервируется налоговым органом для уплаты имущественных налогов (</a:t>
                      </a:r>
                      <a:r>
                        <a:rPr lang="ru-RU" sz="11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абз</a:t>
                      </a: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5 п. 2 ст. 52 НК РФ).</a:t>
                      </a:r>
                    </a:p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endParaRPr lang="ru-RU" sz="1000" b="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T="144000" marB="108000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4820358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8607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raphic 9">
            <a:extLst>
              <a:ext uri="{FF2B5EF4-FFF2-40B4-BE49-F238E27FC236}">
                <a16:creationId xmlns:a16="http://schemas.microsoft.com/office/drawing/2014/main" xmlns="" id="{F9108589-8EBB-F406-5CC0-7CD4AB0825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49275" y="8931200"/>
            <a:ext cx="1728192" cy="550516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690E82C3-FF2C-0BE4-D24C-BAED266B1A9C}"/>
              </a:ext>
            </a:extLst>
          </p:cNvPr>
          <p:cNvSpPr txBox="1"/>
          <p:nvPr/>
        </p:nvSpPr>
        <p:spPr>
          <a:xfrm>
            <a:off x="4471746" y="9047143"/>
            <a:ext cx="1836979" cy="318630"/>
          </a:xfrm>
          <a:prstGeom prst="roundRect">
            <a:avLst>
              <a:gd name="adj" fmla="val 50000"/>
            </a:avLst>
          </a:prstGeom>
          <a:solidFill>
            <a:srgbClr val="00B0F0"/>
          </a:solidFill>
        </p:spPr>
        <p:txBody>
          <a:bodyPr wrap="square" lIns="72000" tIns="36000" rIns="72000" bIns="36000" rtlCol="0" anchor="ctr" anchorCtr="0">
            <a:spAutoFit/>
          </a:bodyPr>
          <a:lstStyle/>
          <a:p>
            <a:pPr algn="ctr" defTabSz="1760969">
              <a:defRPr/>
            </a:pPr>
            <a:r>
              <a:rPr lang="en-US" sz="1000" dirty="0">
                <a:solidFill>
                  <a:schemeClr val="bg1"/>
                </a:solidFill>
                <a:latin typeface="Golos Text" panose="020B0503020202020204" pitchFamily="34" charset="0"/>
                <a:ea typeface="Golos Text" panose="020B0503020202020204" pitchFamily="34" charset="0"/>
              </a:rPr>
              <a:t>WWW.NALOG.GOV.RU</a:t>
            </a:r>
            <a:endParaRPr lang="ru-RU" sz="1000" dirty="0">
              <a:solidFill>
                <a:schemeClr val="bg1"/>
              </a:solidFill>
              <a:latin typeface="Golos Text" panose="020B0503020202020204" pitchFamily="34" charset="0"/>
              <a:ea typeface="Golos Text" panose="020B0503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608FB865-D0F6-5275-10D3-1C9E0F4BC0D1}"/>
              </a:ext>
            </a:extLst>
          </p:cNvPr>
          <p:cNvSpPr txBox="1"/>
          <p:nvPr/>
        </p:nvSpPr>
        <p:spPr>
          <a:xfrm>
            <a:off x="552004" y="515131"/>
            <a:ext cx="6105273" cy="61555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ru-RU" sz="2000" b="1" dirty="0">
                <a:latin typeface="Times New Roman" pitchFamily="18" charset="0"/>
                <a:ea typeface="Times New Roman"/>
                <a:cs typeface="Times New Roman" pitchFamily="18" charset="0"/>
              </a:rPr>
              <a:t>Имущественные налоги физического лица.</a:t>
            </a:r>
          </a:p>
          <a:p>
            <a:r>
              <a:rPr lang="ru-RU" sz="20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Что </a:t>
            </a:r>
            <a:r>
              <a:rPr lang="ru-RU" sz="2000" b="1" dirty="0">
                <a:latin typeface="Times New Roman" pitchFamily="18" charset="0"/>
                <a:ea typeface="Times New Roman"/>
                <a:cs typeface="Times New Roman" pitchFamily="18" charset="0"/>
              </a:rPr>
              <a:t>нужно знать ИП? </a:t>
            </a: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xmlns="" id="{95A82E79-30DA-4162-7DA4-A4C021CD3C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531384"/>
              </p:ext>
            </p:extLst>
          </p:nvPr>
        </p:nvGraphicFramePr>
        <p:xfrm>
          <a:off x="552006" y="1434227"/>
          <a:ext cx="5987826" cy="3589434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2444767">
                  <a:extLst>
                    <a:ext uri="{9D8B030D-6E8A-4147-A177-3AD203B41FA5}">
                      <a16:colId xmlns:a16="http://schemas.microsoft.com/office/drawing/2014/main" xmlns="" val="2605614683"/>
                    </a:ext>
                  </a:extLst>
                </a:gridCol>
                <a:gridCol w="3543059">
                  <a:extLst>
                    <a:ext uri="{9D8B030D-6E8A-4147-A177-3AD203B41FA5}">
                      <a16:colId xmlns:a16="http://schemas.microsoft.com/office/drawing/2014/main" xmlns="" val="3360677564"/>
                    </a:ext>
                  </a:extLst>
                </a:gridCol>
              </a:tblGrid>
              <a:tr h="197989"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 marL="72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97392177"/>
                  </a:ext>
                </a:extLst>
              </a:tr>
              <a:tr h="1153077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1100" b="0" kern="1200" dirty="0" smtClean="0">
                          <a:solidFill>
                            <a:srgbClr val="00B0F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Почему мой авансовый платеж по УСН зарезервирован для уплаты имущественных налогов 2 декабря?</a:t>
                      </a:r>
                    </a:p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endParaRPr lang="ru-RU" sz="1100" b="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72000" marT="144000" marB="108000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defTabSz="685800" rtl="0" eaLnBrk="1" latinLnBrk="0" hangingPunct="1">
                        <a:spcAft>
                          <a:spcPts val="0"/>
                        </a:spcAft>
                        <a:buFont typeface="Wingdings" pitchFamily="2" charset="2"/>
                        <a:buNone/>
                        <a:tabLst>
                          <a:tab pos="1524000" algn="l"/>
                        </a:tabLst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 закону нет долгов и начислений со сроком уплаты «сегодня». Налоговый орган на основании СНУ самостоятельно резервирует необходимую сумму в счет уплаты имущественных налогов физического лица (п. 8 ст. 78 НК РФ).</a:t>
                      </a:r>
                    </a:p>
                    <a:p>
                      <a:pPr algn="l"/>
                      <a:endParaRPr lang="ru-RU" sz="1000" dirty="0" smtClean="0">
                        <a:solidFill>
                          <a:schemeClr val="tx1">
                            <a:lumMod val="75000"/>
                          </a:schemeClr>
                        </a:solidFill>
                        <a:latin typeface="Golos Text" panose="020B0503020202020204" pitchFamily="34" charset="0"/>
                        <a:ea typeface="Golos Text" panose="020B0503020202020204" pitchFamily="34" charset="0"/>
                      </a:endParaRPr>
                    </a:p>
                  </a:txBody>
                  <a:tcPr marT="144000" marB="108000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985106732"/>
                  </a:ext>
                </a:extLst>
              </a:tr>
              <a:tr h="1011657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1100" b="0" kern="1200" dirty="0" smtClean="0">
                          <a:solidFill>
                            <a:srgbClr val="00B0F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Что делать, если авансовые платежи зачислены в имущественные налоги?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kern="1200" dirty="0" smtClean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T="144000" marB="10800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1524000" algn="l"/>
                        </a:tabLst>
                        <a:defRPr/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Если до 2 декабря появится недоимка по иным налогам и денег на ЕНП будет недостаточно, резерв будет отменен и его сумма погасит обязательства с более ранним сроком уплаты (п. 8 ст. 78 НК РФ).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1524000" algn="l"/>
                        </a:tabLst>
                        <a:defRPr/>
                      </a:pPr>
                      <a:endParaRPr lang="ru-RU" sz="1100" b="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T="144000" marB="10800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867250718"/>
                  </a:ext>
                </a:extLst>
              </a:tr>
              <a:tr h="1043274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kern="1200" dirty="0" smtClean="0">
                          <a:solidFill>
                            <a:srgbClr val="00B0F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Как узнать о зарезервированной сумме?</a:t>
                      </a:r>
                    </a:p>
                  </a:txBody>
                  <a:tcPr marL="72000" marT="144000" marB="108000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00B0F0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личном кабинете во вкладке «Отложенная переплата» физического лица или</a:t>
                      </a:r>
                      <a:r>
                        <a:rPr lang="ru-RU" sz="1100" b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индивидуального предпринимателя. Если кабинета нет, запросить справку о принадлежности ЕНП.</a:t>
                      </a:r>
                      <a:endParaRPr lang="ru-RU" sz="1100" b="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T="144000" marB="108000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482035818"/>
                  </a:ext>
                </a:extLst>
              </a:tr>
            </a:tbl>
          </a:graphicData>
        </a:graphic>
      </p:graphicFrame>
      <p:grpSp>
        <p:nvGrpSpPr>
          <p:cNvPr id="28" name="Group 75"/>
          <p:cNvGrpSpPr>
            <a:grpSpLocks/>
          </p:cNvGrpSpPr>
          <p:nvPr/>
        </p:nvGrpSpPr>
        <p:grpSpPr>
          <a:xfrm>
            <a:off x="469991" y="7178762"/>
            <a:ext cx="1807476" cy="1543892"/>
            <a:chOff x="0" y="0"/>
            <a:chExt cx="2016125" cy="1889760"/>
          </a:xfrm>
        </p:grpSpPr>
        <p:sp>
          <p:nvSpPr>
            <p:cNvPr id="29" name="Graphic 76"/>
            <p:cNvSpPr/>
            <p:nvPr/>
          </p:nvSpPr>
          <p:spPr>
            <a:xfrm>
              <a:off x="0" y="0"/>
              <a:ext cx="2016125" cy="1889760"/>
            </a:xfrm>
            <a:custGeom>
              <a:avLst/>
              <a:gdLst/>
              <a:ahLst/>
              <a:cxnLst/>
              <a:rect l="l" t="t" r="r" b="b"/>
              <a:pathLst>
                <a:path w="2016125" h="1889760">
                  <a:moveTo>
                    <a:pt x="1944001" y="0"/>
                  </a:moveTo>
                  <a:lnTo>
                    <a:pt x="71996" y="0"/>
                  </a:lnTo>
                  <a:lnTo>
                    <a:pt x="43971" y="5657"/>
                  </a:lnTo>
                  <a:lnTo>
                    <a:pt x="21086" y="21086"/>
                  </a:lnTo>
                  <a:lnTo>
                    <a:pt x="5657" y="43971"/>
                  </a:lnTo>
                  <a:lnTo>
                    <a:pt x="0" y="71996"/>
                  </a:lnTo>
                  <a:lnTo>
                    <a:pt x="0" y="1817141"/>
                  </a:lnTo>
                  <a:lnTo>
                    <a:pt x="5657" y="1845166"/>
                  </a:lnTo>
                  <a:lnTo>
                    <a:pt x="21086" y="1868050"/>
                  </a:lnTo>
                  <a:lnTo>
                    <a:pt x="43971" y="1883480"/>
                  </a:lnTo>
                  <a:lnTo>
                    <a:pt x="71996" y="1889137"/>
                  </a:lnTo>
                  <a:lnTo>
                    <a:pt x="1944001" y="1889137"/>
                  </a:lnTo>
                  <a:lnTo>
                    <a:pt x="1972026" y="1883480"/>
                  </a:lnTo>
                  <a:lnTo>
                    <a:pt x="1994911" y="1868050"/>
                  </a:lnTo>
                  <a:lnTo>
                    <a:pt x="2010340" y="1845166"/>
                  </a:lnTo>
                  <a:lnTo>
                    <a:pt x="2015998" y="1817141"/>
                  </a:lnTo>
                  <a:lnTo>
                    <a:pt x="2015998" y="71996"/>
                  </a:lnTo>
                  <a:lnTo>
                    <a:pt x="2010340" y="43971"/>
                  </a:lnTo>
                  <a:lnTo>
                    <a:pt x="1994911" y="21086"/>
                  </a:lnTo>
                  <a:lnTo>
                    <a:pt x="1972026" y="5657"/>
                  </a:lnTo>
                  <a:lnTo>
                    <a:pt x="1944001" y="0"/>
                  </a:lnTo>
                  <a:close/>
                </a:path>
              </a:pathLst>
            </a:custGeom>
            <a:solidFill>
              <a:srgbClr val="EBF3F8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30" name="Graphic 77"/>
            <p:cNvSpPr/>
            <p:nvPr/>
          </p:nvSpPr>
          <p:spPr>
            <a:xfrm>
              <a:off x="674996" y="551738"/>
              <a:ext cx="1260475" cy="1224280"/>
            </a:xfrm>
            <a:custGeom>
              <a:avLst/>
              <a:gdLst/>
              <a:ahLst/>
              <a:cxnLst/>
              <a:rect l="l" t="t" r="r" b="b"/>
              <a:pathLst>
                <a:path w="1260475" h="1224280">
                  <a:moveTo>
                    <a:pt x="1152004" y="0"/>
                  </a:moveTo>
                  <a:lnTo>
                    <a:pt x="108000" y="0"/>
                  </a:lnTo>
                  <a:lnTo>
                    <a:pt x="65960" y="8486"/>
                  </a:lnTo>
                  <a:lnTo>
                    <a:pt x="31630" y="31630"/>
                  </a:lnTo>
                  <a:lnTo>
                    <a:pt x="8486" y="65960"/>
                  </a:lnTo>
                  <a:lnTo>
                    <a:pt x="0" y="108000"/>
                  </a:lnTo>
                  <a:lnTo>
                    <a:pt x="0" y="1115999"/>
                  </a:lnTo>
                  <a:lnTo>
                    <a:pt x="8486" y="1158040"/>
                  </a:lnTo>
                  <a:lnTo>
                    <a:pt x="31630" y="1192369"/>
                  </a:lnTo>
                  <a:lnTo>
                    <a:pt x="65960" y="1215514"/>
                  </a:lnTo>
                  <a:lnTo>
                    <a:pt x="108000" y="1224000"/>
                  </a:lnTo>
                  <a:lnTo>
                    <a:pt x="1152004" y="1224000"/>
                  </a:lnTo>
                  <a:lnTo>
                    <a:pt x="1194039" y="1215514"/>
                  </a:lnTo>
                  <a:lnTo>
                    <a:pt x="1228369" y="1192369"/>
                  </a:lnTo>
                  <a:lnTo>
                    <a:pt x="1251516" y="1158040"/>
                  </a:lnTo>
                  <a:lnTo>
                    <a:pt x="1260005" y="1115999"/>
                  </a:lnTo>
                  <a:lnTo>
                    <a:pt x="1260005" y="108000"/>
                  </a:lnTo>
                  <a:lnTo>
                    <a:pt x="1251516" y="65960"/>
                  </a:lnTo>
                  <a:lnTo>
                    <a:pt x="1228369" y="31630"/>
                  </a:lnTo>
                  <a:lnTo>
                    <a:pt x="1194039" y="8486"/>
                  </a:lnTo>
                  <a:lnTo>
                    <a:pt x="11520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31" name="Graphic 78"/>
            <p:cNvSpPr/>
            <p:nvPr/>
          </p:nvSpPr>
          <p:spPr>
            <a:xfrm>
              <a:off x="81000" y="860469"/>
              <a:ext cx="305435" cy="516255"/>
            </a:xfrm>
            <a:custGeom>
              <a:avLst/>
              <a:gdLst/>
              <a:ahLst/>
              <a:cxnLst/>
              <a:rect l="l" t="t" r="r" b="b"/>
              <a:pathLst>
                <a:path w="305435" h="516255">
                  <a:moveTo>
                    <a:pt x="259194" y="0"/>
                  </a:moveTo>
                  <a:lnTo>
                    <a:pt x="46075" y="0"/>
                  </a:lnTo>
                  <a:lnTo>
                    <a:pt x="28139" y="3620"/>
                  </a:lnTo>
                  <a:lnTo>
                    <a:pt x="13493" y="13493"/>
                  </a:lnTo>
                  <a:lnTo>
                    <a:pt x="3620" y="28139"/>
                  </a:lnTo>
                  <a:lnTo>
                    <a:pt x="0" y="46075"/>
                  </a:lnTo>
                  <a:lnTo>
                    <a:pt x="0" y="470077"/>
                  </a:lnTo>
                  <a:lnTo>
                    <a:pt x="3620" y="488014"/>
                  </a:lnTo>
                  <a:lnTo>
                    <a:pt x="13493" y="502659"/>
                  </a:lnTo>
                  <a:lnTo>
                    <a:pt x="28139" y="512533"/>
                  </a:lnTo>
                  <a:lnTo>
                    <a:pt x="46075" y="516153"/>
                  </a:lnTo>
                  <a:lnTo>
                    <a:pt x="259194" y="516153"/>
                  </a:lnTo>
                  <a:lnTo>
                    <a:pt x="277130" y="512533"/>
                  </a:lnTo>
                  <a:lnTo>
                    <a:pt x="291776" y="502659"/>
                  </a:lnTo>
                  <a:lnTo>
                    <a:pt x="301649" y="488014"/>
                  </a:lnTo>
                  <a:lnTo>
                    <a:pt x="305269" y="470077"/>
                  </a:lnTo>
                  <a:lnTo>
                    <a:pt x="305269" y="46075"/>
                  </a:lnTo>
                  <a:lnTo>
                    <a:pt x="301649" y="28139"/>
                  </a:lnTo>
                  <a:lnTo>
                    <a:pt x="291776" y="13493"/>
                  </a:lnTo>
                  <a:lnTo>
                    <a:pt x="277130" y="3620"/>
                  </a:lnTo>
                  <a:lnTo>
                    <a:pt x="259194" y="0"/>
                  </a:lnTo>
                  <a:close/>
                </a:path>
              </a:pathLst>
            </a:custGeom>
            <a:solidFill>
              <a:srgbClr val="C7EAFB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32" name="Graphic 79"/>
            <p:cNvSpPr/>
            <p:nvPr/>
          </p:nvSpPr>
          <p:spPr>
            <a:xfrm>
              <a:off x="163220" y="557201"/>
              <a:ext cx="584200" cy="1186180"/>
            </a:xfrm>
            <a:custGeom>
              <a:avLst/>
              <a:gdLst/>
              <a:ahLst/>
              <a:cxnLst/>
              <a:rect l="l" t="t" r="r" b="b"/>
              <a:pathLst>
                <a:path w="584200" h="1186180">
                  <a:moveTo>
                    <a:pt x="583780" y="0"/>
                  </a:moveTo>
                  <a:lnTo>
                    <a:pt x="0" y="356285"/>
                  </a:lnTo>
                  <a:lnTo>
                    <a:pt x="0" y="399389"/>
                  </a:lnTo>
                  <a:lnTo>
                    <a:pt x="540575" y="1185811"/>
                  </a:lnTo>
                  <a:lnTo>
                    <a:pt x="58378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33" name="Graphic 80"/>
            <p:cNvSpPr/>
            <p:nvPr/>
          </p:nvSpPr>
          <p:spPr>
            <a:xfrm>
              <a:off x="137313" y="915824"/>
              <a:ext cx="42545" cy="42545"/>
            </a:xfrm>
            <a:custGeom>
              <a:avLst/>
              <a:gdLst/>
              <a:ahLst/>
              <a:cxnLst/>
              <a:rect l="l" t="t" r="r" b="b"/>
              <a:pathLst>
                <a:path w="42545" h="42545">
                  <a:moveTo>
                    <a:pt x="20967" y="0"/>
                  </a:moveTo>
                  <a:lnTo>
                    <a:pt x="12805" y="1647"/>
                  </a:lnTo>
                  <a:lnTo>
                    <a:pt x="6140" y="6140"/>
                  </a:lnTo>
                  <a:lnTo>
                    <a:pt x="1647" y="12805"/>
                  </a:lnTo>
                  <a:lnTo>
                    <a:pt x="0" y="20967"/>
                  </a:lnTo>
                  <a:lnTo>
                    <a:pt x="1647" y="29130"/>
                  </a:lnTo>
                  <a:lnTo>
                    <a:pt x="6140" y="35794"/>
                  </a:lnTo>
                  <a:lnTo>
                    <a:pt x="12805" y="40287"/>
                  </a:lnTo>
                  <a:lnTo>
                    <a:pt x="20967" y="41935"/>
                  </a:lnTo>
                  <a:lnTo>
                    <a:pt x="29130" y="40287"/>
                  </a:lnTo>
                  <a:lnTo>
                    <a:pt x="35794" y="35794"/>
                  </a:lnTo>
                  <a:lnTo>
                    <a:pt x="40287" y="29130"/>
                  </a:lnTo>
                  <a:lnTo>
                    <a:pt x="41935" y="20967"/>
                  </a:lnTo>
                  <a:lnTo>
                    <a:pt x="40287" y="12805"/>
                  </a:lnTo>
                  <a:lnTo>
                    <a:pt x="35794" y="6140"/>
                  </a:lnTo>
                  <a:lnTo>
                    <a:pt x="29130" y="1647"/>
                  </a:lnTo>
                  <a:lnTo>
                    <a:pt x="20967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pic>
          <p:nvPicPr>
            <p:cNvPr id="34" name="Image 8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85883" y="644627"/>
              <a:ext cx="1038224" cy="1038224"/>
            </a:xfrm>
            <a:prstGeom prst="rect">
              <a:avLst/>
            </a:prstGeom>
          </p:spPr>
        </p:pic>
        <p:sp>
          <p:nvSpPr>
            <p:cNvPr id="35" name="Textbox 82"/>
            <p:cNvSpPr txBox="1"/>
            <p:nvPr/>
          </p:nvSpPr>
          <p:spPr>
            <a:xfrm>
              <a:off x="0" y="0"/>
              <a:ext cx="2016125" cy="188976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ru-RU" sz="1150" dirty="0">
                  <a:effectLst/>
                  <a:latin typeface="Golos Text"/>
                  <a:ea typeface="Golos Text"/>
                  <a:cs typeface="Golos Text"/>
                </a:rPr>
                <a:t> </a:t>
              </a:r>
              <a:endParaRPr lang="ru-RU" sz="1100" dirty="0">
                <a:effectLst/>
                <a:latin typeface="Golos Text"/>
                <a:ea typeface="Golos Text"/>
                <a:cs typeface="Golos Text"/>
              </a:endParaRPr>
            </a:p>
            <a:p>
              <a:pPr marL="255905">
                <a:spcAft>
                  <a:spcPts val="0"/>
                </a:spcAft>
              </a:pPr>
              <a:r>
                <a:rPr lang="ru-RU" sz="1000" b="1" spc="-10" dirty="0" err="1">
                  <a:solidFill>
                    <a:srgbClr val="231F20"/>
                  </a:solidFill>
                  <a:effectLst/>
                  <a:latin typeface="Golos Text"/>
                  <a:ea typeface="Golos Text"/>
                  <a:cs typeface="Golos Text"/>
                </a:rPr>
                <a:t>Промостраница</a:t>
              </a:r>
              <a:endParaRPr lang="ru-RU" sz="1100" dirty="0">
                <a:effectLst/>
                <a:latin typeface="Golos Text"/>
                <a:ea typeface="Golos Text"/>
                <a:cs typeface="Golos Text"/>
              </a:endParaRPr>
            </a:p>
          </p:txBody>
        </p:sp>
      </p:grpSp>
      <p:grpSp>
        <p:nvGrpSpPr>
          <p:cNvPr id="36" name="Group 83"/>
          <p:cNvGrpSpPr>
            <a:grpSpLocks/>
          </p:cNvGrpSpPr>
          <p:nvPr/>
        </p:nvGrpSpPr>
        <p:grpSpPr>
          <a:xfrm>
            <a:off x="2434147" y="7173234"/>
            <a:ext cx="1905724" cy="1537559"/>
            <a:chOff x="0" y="0"/>
            <a:chExt cx="2016125" cy="1889760"/>
          </a:xfrm>
        </p:grpSpPr>
        <p:sp>
          <p:nvSpPr>
            <p:cNvPr id="37" name="Graphic 84"/>
            <p:cNvSpPr/>
            <p:nvPr/>
          </p:nvSpPr>
          <p:spPr>
            <a:xfrm>
              <a:off x="0" y="0"/>
              <a:ext cx="2016125" cy="1889760"/>
            </a:xfrm>
            <a:custGeom>
              <a:avLst/>
              <a:gdLst/>
              <a:ahLst/>
              <a:cxnLst/>
              <a:rect l="l" t="t" r="r" b="b"/>
              <a:pathLst>
                <a:path w="2016125" h="1889760">
                  <a:moveTo>
                    <a:pt x="1944001" y="0"/>
                  </a:moveTo>
                  <a:lnTo>
                    <a:pt x="71996" y="0"/>
                  </a:lnTo>
                  <a:lnTo>
                    <a:pt x="43971" y="5657"/>
                  </a:lnTo>
                  <a:lnTo>
                    <a:pt x="21086" y="21086"/>
                  </a:lnTo>
                  <a:lnTo>
                    <a:pt x="5657" y="43971"/>
                  </a:lnTo>
                  <a:lnTo>
                    <a:pt x="0" y="71996"/>
                  </a:lnTo>
                  <a:lnTo>
                    <a:pt x="0" y="1817141"/>
                  </a:lnTo>
                  <a:lnTo>
                    <a:pt x="5657" y="1845166"/>
                  </a:lnTo>
                  <a:lnTo>
                    <a:pt x="21086" y="1868050"/>
                  </a:lnTo>
                  <a:lnTo>
                    <a:pt x="43971" y="1883480"/>
                  </a:lnTo>
                  <a:lnTo>
                    <a:pt x="71996" y="1889137"/>
                  </a:lnTo>
                  <a:lnTo>
                    <a:pt x="1944001" y="1889137"/>
                  </a:lnTo>
                  <a:lnTo>
                    <a:pt x="1972026" y="1883480"/>
                  </a:lnTo>
                  <a:lnTo>
                    <a:pt x="1994911" y="1868050"/>
                  </a:lnTo>
                  <a:lnTo>
                    <a:pt x="2010340" y="1845166"/>
                  </a:lnTo>
                  <a:lnTo>
                    <a:pt x="2015998" y="1817141"/>
                  </a:lnTo>
                  <a:lnTo>
                    <a:pt x="2015998" y="71996"/>
                  </a:lnTo>
                  <a:lnTo>
                    <a:pt x="2010340" y="43971"/>
                  </a:lnTo>
                  <a:lnTo>
                    <a:pt x="1994911" y="21086"/>
                  </a:lnTo>
                  <a:lnTo>
                    <a:pt x="1972026" y="5657"/>
                  </a:lnTo>
                  <a:lnTo>
                    <a:pt x="1944001" y="0"/>
                  </a:lnTo>
                  <a:close/>
                </a:path>
              </a:pathLst>
            </a:custGeom>
            <a:solidFill>
              <a:srgbClr val="EBF3F8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38" name="Graphic 85"/>
            <p:cNvSpPr/>
            <p:nvPr/>
          </p:nvSpPr>
          <p:spPr>
            <a:xfrm>
              <a:off x="674996" y="551738"/>
              <a:ext cx="1260475" cy="1224280"/>
            </a:xfrm>
            <a:custGeom>
              <a:avLst/>
              <a:gdLst/>
              <a:ahLst/>
              <a:cxnLst/>
              <a:rect l="l" t="t" r="r" b="b"/>
              <a:pathLst>
                <a:path w="1260475" h="1224280">
                  <a:moveTo>
                    <a:pt x="1152004" y="0"/>
                  </a:moveTo>
                  <a:lnTo>
                    <a:pt x="108000" y="0"/>
                  </a:lnTo>
                  <a:lnTo>
                    <a:pt x="65960" y="8486"/>
                  </a:lnTo>
                  <a:lnTo>
                    <a:pt x="31630" y="31630"/>
                  </a:lnTo>
                  <a:lnTo>
                    <a:pt x="8486" y="65960"/>
                  </a:lnTo>
                  <a:lnTo>
                    <a:pt x="0" y="108000"/>
                  </a:lnTo>
                  <a:lnTo>
                    <a:pt x="0" y="1115999"/>
                  </a:lnTo>
                  <a:lnTo>
                    <a:pt x="8486" y="1158040"/>
                  </a:lnTo>
                  <a:lnTo>
                    <a:pt x="31630" y="1192369"/>
                  </a:lnTo>
                  <a:lnTo>
                    <a:pt x="65960" y="1215514"/>
                  </a:lnTo>
                  <a:lnTo>
                    <a:pt x="108000" y="1224000"/>
                  </a:lnTo>
                  <a:lnTo>
                    <a:pt x="1152004" y="1224000"/>
                  </a:lnTo>
                  <a:lnTo>
                    <a:pt x="1194039" y="1215514"/>
                  </a:lnTo>
                  <a:lnTo>
                    <a:pt x="1228369" y="1192369"/>
                  </a:lnTo>
                  <a:lnTo>
                    <a:pt x="1251516" y="1158040"/>
                  </a:lnTo>
                  <a:lnTo>
                    <a:pt x="1260005" y="1115999"/>
                  </a:lnTo>
                  <a:lnTo>
                    <a:pt x="1260005" y="108000"/>
                  </a:lnTo>
                  <a:lnTo>
                    <a:pt x="1251516" y="65960"/>
                  </a:lnTo>
                  <a:lnTo>
                    <a:pt x="1228369" y="31630"/>
                  </a:lnTo>
                  <a:lnTo>
                    <a:pt x="1194039" y="8486"/>
                  </a:lnTo>
                  <a:lnTo>
                    <a:pt x="11520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39" name="Graphic 86"/>
            <p:cNvSpPr/>
            <p:nvPr/>
          </p:nvSpPr>
          <p:spPr>
            <a:xfrm>
              <a:off x="81000" y="860469"/>
              <a:ext cx="305435" cy="516255"/>
            </a:xfrm>
            <a:custGeom>
              <a:avLst/>
              <a:gdLst/>
              <a:ahLst/>
              <a:cxnLst/>
              <a:rect l="l" t="t" r="r" b="b"/>
              <a:pathLst>
                <a:path w="305435" h="516255">
                  <a:moveTo>
                    <a:pt x="259194" y="0"/>
                  </a:moveTo>
                  <a:lnTo>
                    <a:pt x="46075" y="0"/>
                  </a:lnTo>
                  <a:lnTo>
                    <a:pt x="28139" y="3620"/>
                  </a:lnTo>
                  <a:lnTo>
                    <a:pt x="13493" y="13493"/>
                  </a:lnTo>
                  <a:lnTo>
                    <a:pt x="3620" y="28139"/>
                  </a:lnTo>
                  <a:lnTo>
                    <a:pt x="0" y="46075"/>
                  </a:lnTo>
                  <a:lnTo>
                    <a:pt x="0" y="470077"/>
                  </a:lnTo>
                  <a:lnTo>
                    <a:pt x="3620" y="488014"/>
                  </a:lnTo>
                  <a:lnTo>
                    <a:pt x="13493" y="502659"/>
                  </a:lnTo>
                  <a:lnTo>
                    <a:pt x="28139" y="512533"/>
                  </a:lnTo>
                  <a:lnTo>
                    <a:pt x="46075" y="516153"/>
                  </a:lnTo>
                  <a:lnTo>
                    <a:pt x="259194" y="516153"/>
                  </a:lnTo>
                  <a:lnTo>
                    <a:pt x="277130" y="512533"/>
                  </a:lnTo>
                  <a:lnTo>
                    <a:pt x="291776" y="502659"/>
                  </a:lnTo>
                  <a:lnTo>
                    <a:pt x="301649" y="488014"/>
                  </a:lnTo>
                  <a:lnTo>
                    <a:pt x="305269" y="470077"/>
                  </a:lnTo>
                  <a:lnTo>
                    <a:pt x="305269" y="46075"/>
                  </a:lnTo>
                  <a:lnTo>
                    <a:pt x="301649" y="28139"/>
                  </a:lnTo>
                  <a:lnTo>
                    <a:pt x="291776" y="13493"/>
                  </a:lnTo>
                  <a:lnTo>
                    <a:pt x="277130" y="3620"/>
                  </a:lnTo>
                  <a:lnTo>
                    <a:pt x="259194" y="0"/>
                  </a:lnTo>
                  <a:close/>
                </a:path>
              </a:pathLst>
            </a:custGeom>
            <a:solidFill>
              <a:srgbClr val="C7EAFB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40" name="Graphic 87"/>
            <p:cNvSpPr/>
            <p:nvPr/>
          </p:nvSpPr>
          <p:spPr>
            <a:xfrm>
              <a:off x="163220" y="557201"/>
              <a:ext cx="584200" cy="1186180"/>
            </a:xfrm>
            <a:custGeom>
              <a:avLst/>
              <a:gdLst/>
              <a:ahLst/>
              <a:cxnLst/>
              <a:rect l="l" t="t" r="r" b="b"/>
              <a:pathLst>
                <a:path w="584200" h="1186180">
                  <a:moveTo>
                    <a:pt x="583780" y="0"/>
                  </a:moveTo>
                  <a:lnTo>
                    <a:pt x="0" y="356285"/>
                  </a:lnTo>
                  <a:lnTo>
                    <a:pt x="0" y="399389"/>
                  </a:lnTo>
                  <a:lnTo>
                    <a:pt x="540575" y="1185811"/>
                  </a:lnTo>
                  <a:lnTo>
                    <a:pt x="58378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41" name="Graphic 88"/>
            <p:cNvSpPr/>
            <p:nvPr/>
          </p:nvSpPr>
          <p:spPr>
            <a:xfrm>
              <a:off x="137313" y="915824"/>
              <a:ext cx="42545" cy="42545"/>
            </a:xfrm>
            <a:custGeom>
              <a:avLst/>
              <a:gdLst/>
              <a:ahLst/>
              <a:cxnLst/>
              <a:rect l="l" t="t" r="r" b="b"/>
              <a:pathLst>
                <a:path w="42545" h="42545">
                  <a:moveTo>
                    <a:pt x="20967" y="0"/>
                  </a:moveTo>
                  <a:lnTo>
                    <a:pt x="12805" y="1647"/>
                  </a:lnTo>
                  <a:lnTo>
                    <a:pt x="6140" y="6140"/>
                  </a:lnTo>
                  <a:lnTo>
                    <a:pt x="1647" y="12805"/>
                  </a:lnTo>
                  <a:lnTo>
                    <a:pt x="0" y="20967"/>
                  </a:lnTo>
                  <a:lnTo>
                    <a:pt x="1647" y="29130"/>
                  </a:lnTo>
                  <a:lnTo>
                    <a:pt x="6140" y="35794"/>
                  </a:lnTo>
                  <a:lnTo>
                    <a:pt x="12805" y="40287"/>
                  </a:lnTo>
                  <a:lnTo>
                    <a:pt x="20967" y="41935"/>
                  </a:lnTo>
                  <a:lnTo>
                    <a:pt x="29130" y="40287"/>
                  </a:lnTo>
                  <a:lnTo>
                    <a:pt x="35794" y="35794"/>
                  </a:lnTo>
                  <a:lnTo>
                    <a:pt x="40287" y="29130"/>
                  </a:lnTo>
                  <a:lnTo>
                    <a:pt x="41935" y="20967"/>
                  </a:lnTo>
                  <a:lnTo>
                    <a:pt x="40287" y="12805"/>
                  </a:lnTo>
                  <a:lnTo>
                    <a:pt x="35794" y="6140"/>
                  </a:lnTo>
                  <a:lnTo>
                    <a:pt x="29130" y="1647"/>
                  </a:lnTo>
                  <a:lnTo>
                    <a:pt x="20967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pic>
          <p:nvPicPr>
            <p:cNvPr id="42" name="Image 8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85883" y="644627"/>
              <a:ext cx="1038218" cy="1038225"/>
            </a:xfrm>
            <a:prstGeom prst="rect">
              <a:avLst/>
            </a:prstGeom>
          </p:spPr>
        </p:pic>
        <p:sp>
          <p:nvSpPr>
            <p:cNvPr id="43" name="Textbox 90"/>
            <p:cNvSpPr txBox="1"/>
            <p:nvPr/>
          </p:nvSpPr>
          <p:spPr>
            <a:xfrm>
              <a:off x="0" y="0"/>
              <a:ext cx="2016125" cy="188976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ru-RU" sz="1150" dirty="0">
                  <a:effectLst/>
                  <a:latin typeface="Golos Text"/>
                  <a:ea typeface="Golos Text"/>
                  <a:cs typeface="Golos Text"/>
                </a:rPr>
                <a:t> </a:t>
              </a:r>
              <a:endParaRPr lang="ru-RU" sz="1100" dirty="0">
                <a:effectLst/>
                <a:latin typeface="Golos Text"/>
                <a:ea typeface="Golos Text"/>
                <a:cs typeface="Golos Text"/>
              </a:endParaRPr>
            </a:p>
            <a:p>
              <a:pPr marL="255905">
                <a:spcAft>
                  <a:spcPts val="0"/>
                </a:spcAft>
              </a:pPr>
              <a:r>
                <a:rPr lang="ru-RU" sz="1000" b="1" spc="-25" dirty="0">
                  <a:solidFill>
                    <a:srgbClr val="231F20"/>
                  </a:solidFill>
                  <a:effectLst/>
                  <a:latin typeface="Golos Text"/>
                  <a:ea typeface="Golos Text"/>
                  <a:cs typeface="Golos Text"/>
                </a:rPr>
                <a:t>Частые </a:t>
              </a:r>
              <a:r>
                <a:rPr lang="ru-RU" sz="1000" b="1" spc="-10" dirty="0">
                  <a:solidFill>
                    <a:srgbClr val="231F20"/>
                  </a:solidFill>
                  <a:effectLst/>
                  <a:latin typeface="Golos Text"/>
                  <a:ea typeface="Golos Text"/>
                  <a:cs typeface="Golos Text"/>
                </a:rPr>
                <a:t>вопросы</a:t>
              </a:r>
              <a:endParaRPr lang="ru-RU" sz="1100" dirty="0">
                <a:effectLst/>
                <a:latin typeface="Golos Text"/>
                <a:ea typeface="Golos Text"/>
                <a:cs typeface="Golos Text"/>
              </a:endParaRPr>
            </a:p>
          </p:txBody>
        </p:sp>
      </p:grpSp>
      <p:grpSp>
        <p:nvGrpSpPr>
          <p:cNvPr id="44" name="Group 91"/>
          <p:cNvGrpSpPr>
            <a:grpSpLocks/>
          </p:cNvGrpSpPr>
          <p:nvPr/>
        </p:nvGrpSpPr>
        <p:grpSpPr>
          <a:xfrm>
            <a:off x="4523279" y="7165764"/>
            <a:ext cx="1893004" cy="1543892"/>
            <a:chOff x="0" y="0"/>
            <a:chExt cx="2016125" cy="1889760"/>
          </a:xfrm>
        </p:grpSpPr>
        <p:sp>
          <p:nvSpPr>
            <p:cNvPr id="45" name="Graphic 92"/>
            <p:cNvSpPr/>
            <p:nvPr/>
          </p:nvSpPr>
          <p:spPr>
            <a:xfrm>
              <a:off x="0" y="0"/>
              <a:ext cx="2016125" cy="1889760"/>
            </a:xfrm>
            <a:custGeom>
              <a:avLst/>
              <a:gdLst/>
              <a:ahLst/>
              <a:cxnLst/>
              <a:rect l="l" t="t" r="r" b="b"/>
              <a:pathLst>
                <a:path w="2016125" h="1889760">
                  <a:moveTo>
                    <a:pt x="1944001" y="0"/>
                  </a:moveTo>
                  <a:lnTo>
                    <a:pt x="71996" y="0"/>
                  </a:lnTo>
                  <a:lnTo>
                    <a:pt x="43971" y="5657"/>
                  </a:lnTo>
                  <a:lnTo>
                    <a:pt x="21086" y="21086"/>
                  </a:lnTo>
                  <a:lnTo>
                    <a:pt x="5657" y="43971"/>
                  </a:lnTo>
                  <a:lnTo>
                    <a:pt x="0" y="71996"/>
                  </a:lnTo>
                  <a:lnTo>
                    <a:pt x="0" y="1817141"/>
                  </a:lnTo>
                  <a:lnTo>
                    <a:pt x="5657" y="1845166"/>
                  </a:lnTo>
                  <a:lnTo>
                    <a:pt x="21086" y="1868050"/>
                  </a:lnTo>
                  <a:lnTo>
                    <a:pt x="43971" y="1883480"/>
                  </a:lnTo>
                  <a:lnTo>
                    <a:pt x="71996" y="1889137"/>
                  </a:lnTo>
                  <a:lnTo>
                    <a:pt x="1944001" y="1889137"/>
                  </a:lnTo>
                  <a:lnTo>
                    <a:pt x="1972026" y="1883480"/>
                  </a:lnTo>
                  <a:lnTo>
                    <a:pt x="1994911" y="1868050"/>
                  </a:lnTo>
                  <a:lnTo>
                    <a:pt x="2010340" y="1845166"/>
                  </a:lnTo>
                  <a:lnTo>
                    <a:pt x="2015997" y="1817141"/>
                  </a:lnTo>
                  <a:lnTo>
                    <a:pt x="2015997" y="71996"/>
                  </a:lnTo>
                  <a:lnTo>
                    <a:pt x="2010340" y="43971"/>
                  </a:lnTo>
                  <a:lnTo>
                    <a:pt x="1994911" y="21086"/>
                  </a:lnTo>
                  <a:lnTo>
                    <a:pt x="1972026" y="5657"/>
                  </a:lnTo>
                  <a:lnTo>
                    <a:pt x="1944001" y="0"/>
                  </a:lnTo>
                  <a:close/>
                </a:path>
              </a:pathLst>
            </a:custGeom>
            <a:solidFill>
              <a:srgbClr val="EBF3F8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46" name="Graphic 93"/>
            <p:cNvSpPr/>
            <p:nvPr/>
          </p:nvSpPr>
          <p:spPr>
            <a:xfrm>
              <a:off x="674994" y="551738"/>
              <a:ext cx="1260475" cy="1224280"/>
            </a:xfrm>
            <a:custGeom>
              <a:avLst/>
              <a:gdLst/>
              <a:ahLst/>
              <a:cxnLst/>
              <a:rect l="l" t="t" r="r" b="b"/>
              <a:pathLst>
                <a:path w="1260475" h="1224280">
                  <a:moveTo>
                    <a:pt x="1152004" y="0"/>
                  </a:moveTo>
                  <a:lnTo>
                    <a:pt x="108000" y="0"/>
                  </a:lnTo>
                  <a:lnTo>
                    <a:pt x="65960" y="8486"/>
                  </a:lnTo>
                  <a:lnTo>
                    <a:pt x="31630" y="31630"/>
                  </a:lnTo>
                  <a:lnTo>
                    <a:pt x="8486" y="65960"/>
                  </a:lnTo>
                  <a:lnTo>
                    <a:pt x="0" y="108000"/>
                  </a:lnTo>
                  <a:lnTo>
                    <a:pt x="0" y="1115999"/>
                  </a:lnTo>
                  <a:lnTo>
                    <a:pt x="8486" y="1158040"/>
                  </a:lnTo>
                  <a:lnTo>
                    <a:pt x="31630" y="1192369"/>
                  </a:lnTo>
                  <a:lnTo>
                    <a:pt x="65960" y="1215514"/>
                  </a:lnTo>
                  <a:lnTo>
                    <a:pt x="108000" y="1224000"/>
                  </a:lnTo>
                  <a:lnTo>
                    <a:pt x="1152004" y="1224000"/>
                  </a:lnTo>
                  <a:lnTo>
                    <a:pt x="1194039" y="1215514"/>
                  </a:lnTo>
                  <a:lnTo>
                    <a:pt x="1228369" y="1192369"/>
                  </a:lnTo>
                  <a:lnTo>
                    <a:pt x="1251516" y="1158040"/>
                  </a:lnTo>
                  <a:lnTo>
                    <a:pt x="1260005" y="1115999"/>
                  </a:lnTo>
                  <a:lnTo>
                    <a:pt x="1260005" y="108000"/>
                  </a:lnTo>
                  <a:lnTo>
                    <a:pt x="1251516" y="65960"/>
                  </a:lnTo>
                  <a:lnTo>
                    <a:pt x="1228369" y="31630"/>
                  </a:lnTo>
                  <a:lnTo>
                    <a:pt x="1194039" y="8486"/>
                  </a:lnTo>
                  <a:lnTo>
                    <a:pt x="11520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47" name="Graphic 94"/>
            <p:cNvSpPr/>
            <p:nvPr/>
          </p:nvSpPr>
          <p:spPr>
            <a:xfrm>
              <a:off x="80999" y="860469"/>
              <a:ext cx="305435" cy="516255"/>
            </a:xfrm>
            <a:custGeom>
              <a:avLst/>
              <a:gdLst/>
              <a:ahLst/>
              <a:cxnLst/>
              <a:rect l="l" t="t" r="r" b="b"/>
              <a:pathLst>
                <a:path w="305435" h="516255">
                  <a:moveTo>
                    <a:pt x="259194" y="0"/>
                  </a:moveTo>
                  <a:lnTo>
                    <a:pt x="46075" y="0"/>
                  </a:lnTo>
                  <a:lnTo>
                    <a:pt x="28139" y="3620"/>
                  </a:lnTo>
                  <a:lnTo>
                    <a:pt x="13493" y="13493"/>
                  </a:lnTo>
                  <a:lnTo>
                    <a:pt x="3620" y="28139"/>
                  </a:lnTo>
                  <a:lnTo>
                    <a:pt x="0" y="46075"/>
                  </a:lnTo>
                  <a:lnTo>
                    <a:pt x="0" y="470077"/>
                  </a:lnTo>
                  <a:lnTo>
                    <a:pt x="3620" y="488014"/>
                  </a:lnTo>
                  <a:lnTo>
                    <a:pt x="13493" y="502659"/>
                  </a:lnTo>
                  <a:lnTo>
                    <a:pt x="28139" y="512533"/>
                  </a:lnTo>
                  <a:lnTo>
                    <a:pt x="46075" y="516153"/>
                  </a:lnTo>
                  <a:lnTo>
                    <a:pt x="259194" y="516153"/>
                  </a:lnTo>
                  <a:lnTo>
                    <a:pt x="277130" y="512533"/>
                  </a:lnTo>
                  <a:lnTo>
                    <a:pt x="291776" y="502659"/>
                  </a:lnTo>
                  <a:lnTo>
                    <a:pt x="301649" y="488014"/>
                  </a:lnTo>
                  <a:lnTo>
                    <a:pt x="305269" y="470077"/>
                  </a:lnTo>
                  <a:lnTo>
                    <a:pt x="305269" y="46075"/>
                  </a:lnTo>
                  <a:lnTo>
                    <a:pt x="301649" y="28139"/>
                  </a:lnTo>
                  <a:lnTo>
                    <a:pt x="291776" y="13493"/>
                  </a:lnTo>
                  <a:lnTo>
                    <a:pt x="277130" y="3620"/>
                  </a:lnTo>
                  <a:lnTo>
                    <a:pt x="259194" y="0"/>
                  </a:lnTo>
                  <a:close/>
                </a:path>
              </a:pathLst>
            </a:custGeom>
            <a:solidFill>
              <a:srgbClr val="C7EAFB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48" name="Graphic 95"/>
            <p:cNvSpPr/>
            <p:nvPr/>
          </p:nvSpPr>
          <p:spPr>
            <a:xfrm>
              <a:off x="163219" y="557201"/>
              <a:ext cx="584200" cy="1186180"/>
            </a:xfrm>
            <a:custGeom>
              <a:avLst/>
              <a:gdLst/>
              <a:ahLst/>
              <a:cxnLst/>
              <a:rect l="l" t="t" r="r" b="b"/>
              <a:pathLst>
                <a:path w="584200" h="1186180">
                  <a:moveTo>
                    <a:pt x="583780" y="0"/>
                  </a:moveTo>
                  <a:lnTo>
                    <a:pt x="0" y="356285"/>
                  </a:lnTo>
                  <a:lnTo>
                    <a:pt x="0" y="399389"/>
                  </a:lnTo>
                  <a:lnTo>
                    <a:pt x="540575" y="1185811"/>
                  </a:lnTo>
                  <a:lnTo>
                    <a:pt x="58378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49" name="Graphic 96"/>
            <p:cNvSpPr/>
            <p:nvPr/>
          </p:nvSpPr>
          <p:spPr>
            <a:xfrm>
              <a:off x="137313" y="915824"/>
              <a:ext cx="42545" cy="42545"/>
            </a:xfrm>
            <a:custGeom>
              <a:avLst/>
              <a:gdLst/>
              <a:ahLst/>
              <a:cxnLst/>
              <a:rect l="l" t="t" r="r" b="b"/>
              <a:pathLst>
                <a:path w="42545" h="42545">
                  <a:moveTo>
                    <a:pt x="20967" y="0"/>
                  </a:moveTo>
                  <a:lnTo>
                    <a:pt x="12805" y="1647"/>
                  </a:lnTo>
                  <a:lnTo>
                    <a:pt x="6140" y="6140"/>
                  </a:lnTo>
                  <a:lnTo>
                    <a:pt x="1647" y="12805"/>
                  </a:lnTo>
                  <a:lnTo>
                    <a:pt x="0" y="20967"/>
                  </a:lnTo>
                  <a:lnTo>
                    <a:pt x="1647" y="29130"/>
                  </a:lnTo>
                  <a:lnTo>
                    <a:pt x="6140" y="35794"/>
                  </a:lnTo>
                  <a:lnTo>
                    <a:pt x="12805" y="40287"/>
                  </a:lnTo>
                  <a:lnTo>
                    <a:pt x="20967" y="41935"/>
                  </a:lnTo>
                  <a:lnTo>
                    <a:pt x="29130" y="40287"/>
                  </a:lnTo>
                  <a:lnTo>
                    <a:pt x="35794" y="35794"/>
                  </a:lnTo>
                  <a:lnTo>
                    <a:pt x="40287" y="29130"/>
                  </a:lnTo>
                  <a:lnTo>
                    <a:pt x="41935" y="20967"/>
                  </a:lnTo>
                  <a:lnTo>
                    <a:pt x="40287" y="12805"/>
                  </a:lnTo>
                  <a:lnTo>
                    <a:pt x="35794" y="6140"/>
                  </a:lnTo>
                  <a:lnTo>
                    <a:pt x="29130" y="1647"/>
                  </a:lnTo>
                  <a:lnTo>
                    <a:pt x="20967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pic>
          <p:nvPicPr>
            <p:cNvPr id="50" name="Image 9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85883" y="644627"/>
              <a:ext cx="1038225" cy="1038225"/>
            </a:xfrm>
            <a:prstGeom prst="rect">
              <a:avLst/>
            </a:prstGeom>
          </p:spPr>
        </p:pic>
        <p:sp>
          <p:nvSpPr>
            <p:cNvPr id="51" name="Textbox 98"/>
            <p:cNvSpPr txBox="1"/>
            <p:nvPr/>
          </p:nvSpPr>
          <p:spPr>
            <a:xfrm>
              <a:off x="0" y="0"/>
              <a:ext cx="2016125" cy="188976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ru-RU" sz="1150" dirty="0">
                  <a:effectLst/>
                  <a:latin typeface="Golos Text"/>
                  <a:ea typeface="Golos Text"/>
                  <a:cs typeface="Golos Text"/>
                </a:rPr>
                <a:t> </a:t>
              </a:r>
              <a:endParaRPr lang="ru-RU" sz="1100" dirty="0">
                <a:effectLst/>
                <a:latin typeface="Golos Text"/>
                <a:ea typeface="Golos Text"/>
                <a:cs typeface="Golos Text"/>
              </a:endParaRPr>
            </a:p>
            <a:p>
              <a:pPr marL="256540" marR="332105">
                <a:spcAft>
                  <a:spcPts val="0"/>
                </a:spcAft>
              </a:pPr>
              <a:r>
                <a:rPr lang="ru-RU" sz="1000" b="1" spc="-30" dirty="0">
                  <a:solidFill>
                    <a:srgbClr val="231F20"/>
                  </a:solidFill>
                  <a:effectLst/>
                  <a:latin typeface="Golos Text"/>
                  <a:ea typeface="Golos Text"/>
                  <a:cs typeface="Golos Text"/>
                </a:rPr>
                <a:t>Центр</a:t>
              </a:r>
              <a:r>
                <a:rPr lang="ru-RU" sz="1000" b="1" spc="-60" dirty="0">
                  <a:solidFill>
                    <a:srgbClr val="231F20"/>
                  </a:solidFill>
                  <a:effectLst/>
                  <a:latin typeface="Golos Text"/>
                  <a:ea typeface="Golos Text"/>
                  <a:cs typeface="Golos Text"/>
                </a:rPr>
                <a:t> </a:t>
              </a:r>
              <a:r>
                <a:rPr lang="ru-RU" sz="1000" b="1" spc="-30" dirty="0">
                  <a:solidFill>
                    <a:srgbClr val="231F20"/>
                  </a:solidFill>
                  <a:effectLst/>
                  <a:latin typeface="Golos Text"/>
                  <a:ea typeface="Golos Text"/>
                  <a:cs typeface="Golos Text"/>
                </a:rPr>
                <a:t>оперативной </a:t>
              </a:r>
              <a:r>
                <a:rPr lang="ru-RU" sz="1000" b="1" spc="-10" dirty="0">
                  <a:solidFill>
                    <a:srgbClr val="231F20"/>
                  </a:solidFill>
                  <a:effectLst/>
                  <a:latin typeface="Golos Text"/>
                  <a:ea typeface="Golos Text"/>
                  <a:cs typeface="Golos Text"/>
                </a:rPr>
                <a:t>помощи</a:t>
              </a:r>
              <a:endParaRPr lang="ru-RU" sz="1100" dirty="0">
                <a:effectLst/>
                <a:latin typeface="Golos Text"/>
                <a:ea typeface="Golos Text"/>
                <a:cs typeface="Golos Text"/>
              </a:endParaRPr>
            </a:p>
          </p:txBody>
        </p:sp>
      </p:grpSp>
      <p:pic>
        <p:nvPicPr>
          <p:cNvPr id="52" name="Рисунок 51"/>
          <p:cNvPicPr>
            <a:picLocks noChangeAspect="1"/>
          </p:cNvPicPr>
          <p:nvPr/>
        </p:nvPicPr>
        <p:blipFill rotWithShape="1">
          <a:blip r:embed="rId7"/>
          <a:srcRect l="16803" t="25779" r="17972" b="49921"/>
          <a:stretch/>
        </p:blipFill>
        <p:spPr>
          <a:xfrm>
            <a:off x="816433" y="5120241"/>
            <a:ext cx="5324331" cy="1460122"/>
          </a:xfrm>
          <a:prstGeom prst="rect">
            <a:avLst/>
          </a:prstGeom>
        </p:spPr>
      </p:pic>
      <p:sp>
        <p:nvSpPr>
          <p:cNvPr id="53" name="Прямоугольник 52"/>
          <p:cNvSpPr/>
          <p:nvPr/>
        </p:nvSpPr>
        <p:spPr>
          <a:xfrm>
            <a:off x="4315490" y="5814237"/>
            <a:ext cx="1048532" cy="190240"/>
          </a:xfrm>
          <a:prstGeom prst="rect">
            <a:avLst/>
          </a:prstGeom>
          <a:solidFill>
            <a:srgbClr val="0085FF"/>
          </a:solidFill>
        </p:spPr>
        <p:txBody>
          <a:bodyPr wrap="square" tIns="18000" bIns="18000">
            <a:spAutoFit/>
          </a:bodyPr>
          <a:lstStyle/>
          <a:p>
            <a:r>
              <a:rPr lang="ru-RU" sz="1000" dirty="0" smtClean="0">
                <a:solidFill>
                  <a:schemeClr val="bg1"/>
                </a:solidFill>
              </a:rPr>
              <a:t>12 000,00 </a:t>
            </a:r>
            <a:r>
              <a:rPr lang="ru-RU" sz="1000" dirty="0">
                <a:solidFill>
                  <a:schemeClr val="bg1"/>
                </a:solidFill>
              </a:rPr>
              <a:t>₽ </a:t>
            </a:r>
          </a:p>
        </p:txBody>
      </p:sp>
      <p:graphicFrame>
        <p:nvGraphicFramePr>
          <p:cNvPr id="55" name="Таблица 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2477909"/>
              </p:ext>
            </p:extLst>
          </p:nvPr>
        </p:nvGraphicFramePr>
        <p:xfrm>
          <a:off x="929740" y="6139685"/>
          <a:ext cx="5127557" cy="4406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7648"/>
                <a:gridCol w="795030"/>
                <a:gridCol w="924879"/>
              </a:tblGrid>
              <a:tr h="220339">
                <a:tc>
                  <a:txBody>
                    <a:bodyPr/>
                    <a:lstStyle/>
                    <a:p>
                      <a:r>
                        <a:rPr lang="ru-RU" sz="600" b="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Вид обязательства:</a:t>
                      </a:r>
                    </a:p>
                  </a:txBody>
                  <a:tcPr marL="74155" marR="74155" marT="37077" marB="37077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6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Срок уплаты</a:t>
                      </a:r>
                    </a:p>
                  </a:txBody>
                  <a:tcPr marL="74155" marR="74155" marT="37077" marB="37077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F6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600" b="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Сумма</a:t>
                      </a:r>
                    </a:p>
                  </a:txBody>
                  <a:tcPr marL="74155" marR="74155" marT="37077" marB="37077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20339">
                <a:tc>
                  <a:txBody>
                    <a:bodyPr/>
                    <a:lstStyle/>
                    <a:p>
                      <a:r>
                        <a:rPr lang="ru-RU" sz="600" b="1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Транспортный налог</a:t>
                      </a:r>
                    </a:p>
                  </a:txBody>
                  <a:tcPr marL="74155" marR="74155" marT="37077" marB="37077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6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02.12.2024</a:t>
                      </a:r>
                    </a:p>
                  </a:txBody>
                  <a:tcPr marL="74155" marR="74155" marT="37077" marB="37077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F6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6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12 000,00 </a:t>
                      </a:r>
                      <a:r>
                        <a:rPr lang="ru-RU" sz="600" b="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₽ </a:t>
                      </a:r>
                      <a:endParaRPr lang="ru-RU" sz="1100" b="1" kern="1200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155" marR="74155" marT="37077" marB="37077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6" name="Прямоугольник 33">
            <a:extLst>
              <a:ext uri="{FF2B5EF4-FFF2-40B4-BE49-F238E27FC236}">
                <a16:creationId xmlns="" xmlns:a16="http://schemas.microsoft.com/office/drawing/2014/main" id="{BC08C8D0-3B3A-0EC6-0BBA-31CFA709B10E}"/>
              </a:ext>
            </a:extLst>
          </p:cNvPr>
          <p:cNvSpPr/>
          <p:nvPr/>
        </p:nvSpPr>
        <p:spPr>
          <a:xfrm>
            <a:off x="5004993" y="5171128"/>
            <a:ext cx="1104587" cy="276999"/>
          </a:xfrm>
          <a:prstGeom prst="rect">
            <a:avLst/>
          </a:prstGeom>
          <a:solidFill>
            <a:srgbClr val="F2F5FA"/>
          </a:solidFill>
        </p:spPr>
        <p:txBody>
          <a:bodyPr wrap="square">
            <a:spAutoFit/>
          </a:bodyPr>
          <a:lstStyle/>
          <a:p>
            <a:r>
              <a:rPr lang="ru-RU" sz="1200" dirty="0" smtClean="0">
                <a:solidFill>
                  <a:srgbClr val="00B050"/>
                </a:solidFill>
              </a:rPr>
              <a:t>12 000,</a:t>
            </a:r>
            <a:r>
              <a:rPr lang="ru-RU" sz="1200" dirty="0" smtClean="0">
                <a:solidFill>
                  <a:srgbClr val="84D9AB"/>
                </a:solidFill>
              </a:rPr>
              <a:t>00 </a:t>
            </a:r>
            <a:r>
              <a:rPr lang="ru-RU" sz="1200" dirty="0">
                <a:solidFill>
                  <a:srgbClr val="84D9AB"/>
                </a:solidFill>
              </a:rPr>
              <a:t>₽</a:t>
            </a:r>
            <a:r>
              <a:rPr lang="ru-RU" sz="1200" dirty="0">
                <a:solidFill>
                  <a:srgbClr val="00B050"/>
                </a:solidFill>
              </a:rPr>
              <a:t> </a:t>
            </a:r>
          </a:p>
        </p:txBody>
      </p:sp>
      <p:sp>
        <p:nvSpPr>
          <p:cNvPr id="57" name="Прямоугольник 56"/>
          <p:cNvSpPr/>
          <p:nvPr/>
        </p:nvSpPr>
        <p:spPr>
          <a:xfrm>
            <a:off x="1690206" y="5814237"/>
            <a:ext cx="1048532" cy="190240"/>
          </a:xfrm>
          <a:prstGeom prst="rect">
            <a:avLst/>
          </a:prstGeom>
          <a:solidFill>
            <a:srgbClr val="FFFFFF"/>
          </a:solidFill>
        </p:spPr>
        <p:txBody>
          <a:bodyPr wrap="square" tIns="18000" bIns="18000">
            <a:spAutoFit/>
          </a:bodyPr>
          <a:lstStyle/>
          <a:p>
            <a:pPr algn="ctr"/>
            <a:r>
              <a:rPr lang="ru-RU" sz="1000" dirty="0"/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38301019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Golos Text"/>
        <a:ea typeface=""/>
        <a:cs typeface=""/>
      </a:majorFont>
      <a:minorFont>
        <a:latin typeface="Golos Tex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616</TotalTime>
  <Words>403</Words>
  <Application>Microsoft Office PowerPoint</Application>
  <PresentationFormat>Лист A4 (210x297 мм)</PresentationFormat>
  <Paragraphs>42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Times New Roman</vt:lpstr>
      <vt:lpstr>Golos Text</vt:lpstr>
      <vt:lpstr>Arial</vt:lpstr>
      <vt:lpstr>Wingdings</vt:lpstr>
      <vt:lpstr>Office Theme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Hamlet Markarian</dc:creator>
  <cp:lastModifiedBy>Шукман Олеся Александровна</cp:lastModifiedBy>
  <cp:revision>155</cp:revision>
  <cp:lastPrinted>2023-10-31T11:14:16Z</cp:lastPrinted>
  <dcterms:created xsi:type="dcterms:W3CDTF">2023-03-21T12:09:25Z</dcterms:created>
  <dcterms:modified xsi:type="dcterms:W3CDTF">2024-09-17T05:04:17Z</dcterms:modified>
</cp:coreProperties>
</file>